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3" r:id="rId5"/>
    <p:sldId id="265" r:id="rId6"/>
    <p:sldId id="267" r:id="rId7"/>
    <p:sldId id="268" r:id="rId8"/>
    <p:sldId id="270" r:id="rId9"/>
    <p:sldId id="269" r:id="rId10"/>
    <p:sldId id="271" r:id="rId11"/>
    <p:sldId id="272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E0F4-791F-448E-9066-44706078B1F7}" type="datetimeFigureOut">
              <a:rPr lang="cs-CZ" smtClean="0"/>
              <a:t>12.2.2015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1D1C-9844-44E3-A727-1DC8D58CA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11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E0F4-791F-448E-9066-44706078B1F7}" type="datetimeFigureOut">
              <a:rPr lang="cs-CZ" smtClean="0"/>
              <a:t>12.2.2015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1D1C-9844-44E3-A727-1DC8D58CA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41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E0F4-791F-448E-9066-44706078B1F7}" type="datetimeFigureOut">
              <a:rPr lang="cs-CZ" smtClean="0"/>
              <a:t>12.2.2015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1D1C-9844-44E3-A727-1DC8D58CA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3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E0F4-791F-448E-9066-44706078B1F7}" type="datetimeFigureOut">
              <a:rPr lang="cs-CZ" smtClean="0"/>
              <a:t>12.2.2015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1D1C-9844-44E3-A727-1DC8D58CA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96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E0F4-791F-448E-9066-44706078B1F7}" type="datetimeFigureOut">
              <a:rPr lang="cs-CZ" smtClean="0"/>
              <a:t>12.2.2015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1D1C-9844-44E3-A727-1DC8D58CA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37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E0F4-791F-448E-9066-44706078B1F7}" type="datetimeFigureOut">
              <a:rPr lang="cs-CZ" smtClean="0"/>
              <a:t>12.2.2015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1D1C-9844-44E3-A727-1DC8D58CA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06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E0F4-791F-448E-9066-44706078B1F7}" type="datetimeFigureOut">
              <a:rPr lang="cs-CZ" smtClean="0"/>
              <a:t>12.2.2015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1D1C-9844-44E3-A727-1DC8D58CA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43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E0F4-791F-448E-9066-44706078B1F7}" type="datetimeFigureOut">
              <a:rPr lang="cs-CZ" smtClean="0"/>
              <a:t>12.2.2015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1D1C-9844-44E3-A727-1DC8D58CA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3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E0F4-791F-448E-9066-44706078B1F7}" type="datetimeFigureOut">
              <a:rPr lang="cs-CZ" smtClean="0"/>
              <a:t>12.2.2015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1D1C-9844-44E3-A727-1DC8D58CA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14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E0F4-791F-448E-9066-44706078B1F7}" type="datetimeFigureOut">
              <a:rPr lang="cs-CZ" smtClean="0"/>
              <a:t>12.2.2015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1D1C-9844-44E3-A727-1DC8D58CA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98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E0F4-791F-448E-9066-44706078B1F7}" type="datetimeFigureOut">
              <a:rPr lang="cs-CZ" smtClean="0"/>
              <a:t>12.2.2015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1D1C-9844-44E3-A727-1DC8D58CA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6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E0F4-791F-448E-9066-44706078B1F7}" type="datetimeFigureOut">
              <a:rPr lang="cs-CZ" smtClean="0"/>
              <a:t>12.2.2015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81D1C-9844-44E3-A727-1DC8D58CA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7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3875"/>
            <a:ext cx="9144000" cy="2387600"/>
          </a:xfrm>
        </p:spPr>
        <p:txBody>
          <a:bodyPr/>
          <a:lstStyle/>
          <a:p>
            <a:r>
              <a:rPr lang="cs-CZ" dirty="0" smtClean="0"/>
              <a:t>Brand Energie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3695" y="5653824"/>
            <a:ext cx="9144000" cy="827468"/>
          </a:xfrm>
        </p:spPr>
        <p:txBody>
          <a:bodyPr/>
          <a:lstStyle/>
          <a:p>
            <a:r>
              <a:rPr lang="cs-CZ" dirty="0" smtClean="0"/>
              <a:t>CZT Brandýs nad Labem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76" y="490705"/>
            <a:ext cx="1667839" cy="16339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329" y="1981567"/>
            <a:ext cx="4815342" cy="321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02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12900" y="528033"/>
            <a:ext cx="5280339" cy="77964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4400" dirty="0" smtClean="0"/>
              <a:t>Alternativní řešení: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305317"/>
            <a:ext cx="4851042" cy="349017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Stávající provozovatel CZT</a:t>
            </a:r>
          </a:p>
          <a:p>
            <a:pPr marL="342900" indent="-342900" algn="l">
              <a:buFontTx/>
              <a:buChar char="-"/>
            </a:pPr>
            <a:r>
              <a:rPr lang="cs-CZ" dirty="0" smtClean="0"/>
              <a:t>Vysoká cena tepla</a:t>
            </a:r>
          </a:p>
          <a:p>
            <a:pPr marL="342900" indent="-342900" algn="l">
              <a:buFontTx/>
              <a:buChar char="-"/>
            </a:pPr>
            <a:r>
              <a:rPr lang="cs-CZ" dirty="0" smtClean="0"/>
              <a:t>Rizikové palivo</a:t>
            </a:r>
          </a:p>
          <a:p>
            <a:pPr marL="342900" indent="-342900" algn="l">
              <a:buFontTx/>
              <a:buChar char="-"/>
            </a:pPr>
            <a:r>
              <a:rPr lang="cs-CZ" dirty="0" smtClean="0"/>
              <a:t>Závazek vůči ČEZ </a:t>
            </a:r>
            <a:endParaRPr lang="cs-CZ" dirty="0" smtClean="0"/>
          </a:p>
          <a:p>
            <a:pPr marL="342900" indent="-342900" algn="l">
              <a:buFontTx/>
              <a:buChar char="-"/>
            </a:pPr>
            <a:r>
              <a:rPr lang="cs-CZ" dirty="0" smtClean="0"/>
              <a:t>Zvýšení ceny tepla,</a:t>
            </a:r>
            <a:r>
              <a:rPr lang="cs-CZ" dirty="0" smtClean="0"/>
              <a:t> </a:t>
            </a:r>
            <a:r>
              <a:rPr lang="cs-CZ" dirty="0" smtClean="0"/>
              <a:t>zadlužení města na kanály</a:t>
            </a:r>
          </a:p>
          <a:p>
            <a:pPr algn="l"/>
            <a:r>
              <a:rPr lang="cs-CZ" dirty="0" smtClean="0"/>
              <a:t>+ Nízké emise</a:t>
            </a:r>
          </a:p>
          <a:p>
            <a:pPr algn="l"/>
            <a:r>
              <a:rPr lang="cs-CZ" dirty="0" smtClean="0"/>
              <a:t>+ Bez zatížení dopravy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76" y="490705"/>
            <a:ext cx="1667839" cy="1633940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7755228" y="2305316"/>
            <a:ext cx="3861515" cy="3490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Domovní plynové kotelny</a:t>
            </a:r>
          </a:p>
          <a:p>
            <a:pPr marL="342900" indent="-342900" algn="l">
              <a:buFontTx/>
              <a:buChar char="-"/>
            </a:pPr>
            <a:r>
              <a:rPr lang="cs-CZ" dirty="0" smtClean="0"/>
              <a:t>Nutné odpojení všech odběratelů </a:t>
            </a:r>
          </a:p>
          <a:p>
            <a:pPr marL="342900" indent="-342900" algn="l">
              <a:buFontTx/>
              <a:buChar char="-"/>
            </a:pPr>
            <a:r>
              <a:rPr lang="cs-CZ" dirty="0" smtClean="0"/>
              <a:t>Investice, provozní náklady</a:t>
            </a:r>
          </a:p>
          <a:p>
            <a:pPr marL="342900" indent="-342900" algn="l">
              <a:buFontTx/>
              <a:buChar char="-"/>
            </a:pPr>
            <a:r>
              <a:rPr lang="cs-CZ" dirty="0" smtClean="0"/>
              <a:t>Rizika spojená s provozem</a:t>
            </a:r>
          </a:p>
          <a:p>
            <a:pPr marL="342900" indent="-342900" algn="l">
              <a:buFontTx/>
              <a:buChar char="-"/>
            </a:pPr>
            <a:r>
              <a:rPr lang="cs-CZ" dirty="0"/>
              <a:t>R</a:t>
            </a:r>
            <a:r>
              <a:rPr lang="cs-CZ" dirty="0" smtClean="0"/>
              <a:t>izikové palivo</a:t>
            </a:r>
          </a:p>
          <a:p>
            <a:pPr algn="l"/>
            <a:r>
              <a:rPr lang="cs-CZ" dirty="0" smtClean="0"/>
              <a:t>+ Nezávislost</a:t>
            </a:r>
          </a:p>
          <a:p>
            <a:pPr algn="l"/>
            <a:r>
              <a:rPr lang="cs-CZ" dirty="0" smtClean="0"/>
              <a:t>+ Nízké emise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8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70726" y="2590983"/>
            <a:ext cx="6761410" cy="77964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4400" dirty="0" smtClean="0"/>
              <a:t>Děkujeme za vaši pozornost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9776" y="4082603"/>
            <a:ext cx="5105413" cy="1944709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Marek Řebíček</a:t>
            </a:r>
          </a:p>
          <a:p>
            <a:pPr algn="l"/>
            <a:r>
              <a:rPr lang="cs-CZ" dirty="0" smtClean="0"/>
              <a:t>Tel. +420 603 574 374</a:t>
            </a:r>
          </a:p>
          <a:p>
            <a:pPr algn="l"/>
            <a:r>
              <a:rPr lang="cs-CZ" dirty="0" smtClean="0"/>
              <a:t>Email: marek.rebicek@brandenergie.cz</a:t>
            </a:r>
          </a:p>
          <a:p>
            <a:pPr algn="l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76" y="490705"/>
            <a:ext cx="1667839" cy="1633940"/>
          </a:xfrm>
          <a:prstGeom prst="rect">
            <a:avLst/>
          </a:prstGeom>
        </p:spPr>
      </p:pic>
      <p:sp>
        <p:nvSpPr>
          <p:cNvPr id="9" name="Podnadpis 2"/>
          <p:cNvSpPr txBox="1">
            <a:spLocks/>
          </p:cNvSpPr>
          <p:nvPr/>
        </p:nvSpPr>
        <p:spPr>
          <a:xfrm>
            <a:off x="6766762" y="4082602"/>
            <a:ext cx="5105413" cy="1944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/>
              <a:t>Miloš Vojtíšek</a:t>
            </a:r>
          </a:p>
          <a:p>
            <a:pPr algn="l"/>
            <a:r>
              <a:rPr lang="cs-CZ" dirty="0" smtClean="0"/>
              <a:t>Tel. +420 723 229 924</a:t>
            </a:r>
          </a:p>
          <a:p>
            <a:pPr algn="l"/>
            <a:r>
              <a:rPr lang="cs-CZ" dirty="0" smtClean="0"/>
              <a:t>Email: milos.vojtisek@brandenergie.cz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329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562895"/>
            <a:ext cx="9144000" cy="947067"/>
          </a:xfrm>
        </p:spPr>
        <p:txBody>
          <a:bodyPr>
            <a:normAutofit fontScale="90000"/>
          </a:bodyPr>
          <a:lstStyle/>
          <a:p>
            <a:r>
              <a:rPr lang="cs-CZ" smtClean="0"/>
              <a:t/>
            </a:r>
            <a:br>
              <a:rPr lang="cs-CZ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562896"/>
            <a:ext cx="9144000" cy="350305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Brand Energie staví, investuje a provozuje tepelné zdroje, zejména na biomasu</a:t>
            </a:r>
          </a:p>
          <a:p>
            <a:pPr algn="l"/>
            <a:endParaRPr lang="cs-CZ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Miloš Vojtíšek – obchodní ředitel CEDES Logistik s.r.o.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Marek Řebíček – jednatel Kloboucká </a:t>
            </a:r>
            <a:r>
              <a:rPr lang="cs-CZ" dirty="0" err="1" smtClean="0"/>
              <a:t>Energo</a:t>
            </a:r>
            <a:r>
              <a:rPr lang="cs-CZ" dirty="0" smtClean="0"/>
              <a:t> s.r.o.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Místní obyvatelé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76" y="490705"/>
            <a:ext cx="1667839" cy="163394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056844" y="682581"/>
            <a:ext cx="508715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sz="4000" dirty="0" smtClean="0">
                <a:latin typeface="+mj-lt"/>
              </a:rPr>
              <a:t>Představení společnosti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997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124645"/>
            <a:ext cx="9144000" cy="138531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305317"/>
            <a:ext cx="9144000" cy="401820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Řešíme obnovu CZT Brandýs od roku 2012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Nabízíme městu vybudování kotelny na dřevěnou štěpku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nížení současné ceny tepla o 20% bez finanční spoluúčasti odběratelů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Výstavba kotelny na vlastním pozemku v ulici 		</a:t>
            </a:r>
          </a:p>
          <a:p>
            <a:pPr algn="l"/>
            <a:r>
              <a:rPr lang="cs-CZ" dirty="0"/>
              <a:t> </a:t>
            </a:r>
            <a:r>
              <a:rPr lang="cs-CZ" dirty="0" smtClean="0"/>
              <a:t>    Kralupská se stavebním povolením</a:t>
            </a:r>
          </a:p>
          <a:p>
            <a:pPr algn="l"/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76" y="490705"/>
            <a:ext cx="1667839" cy="1633940"/>
          </a:xfrm>
          <a:prstGeom prst="rect">
            <a:avLst/>
          </a:prstGeom>
        </p:spPr>
      </p:pic>
      <p:pic>
        <p:nvPicPr>
          <p:cNvPr id="7" name="Obrázek 6" descr="C:\Users\vojtisek\PRÁCE\BRAND Energie\BnL\kotelna\38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820" y="3858354"/>
            <a:ext cx="3185795" cy="23094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délník 3"/>
          <p:cNvSpPr/>
          <p:nvPr/>
        </p:nvSpPr>
        <p:spPr>
          <a:xfrm>
            <a:off x="3756338" y="70179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4000" dirty="0" smtClean="0">
                <a:latin typeface="+mj-lt"/>
              </a:rPr>
              <a:t>Princip naší nabídky</a:t>
            </a:r>
            <a:endParaRPr lang="cs-CZ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97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12900" y="528033"/>
            <a:ext cx="5104327" cy="77964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4400" dirty="0" smtClean="0"/>
              <a:t>Výhody našeho řešení: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124645"/>
            <a:ext cx="9144000" cy="3670848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Dřevěná štěpka je dlouhodobě nejlevnější palivo, od roku 2016 přebytek v ČR 400tis. tun. Spotřeba v CZT Brandýs je 4tis. </a:t>
            </a:r>
            <a:r>
              <a:rPr lang="cs-CZ" dirty="0"/>
              <a:t>t</a:t>
            </a:r>
            <a:r>
              <a:rPr lang="cs-CZ" dirty="0" smtClean="0"/>
              <a:t>un ročně.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Cena dřevěné štěpky je nezávislá na politických a kurzových vlivech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Česká technologie spalování – TTS </a:t>
            </a:r>
            <a:r>
              <a:rPr lang="cs-CZ" dirty="0" err="1" smtClean="0"/>
              <a:t>Energo</a:t>
            </a:r>
            <a:r>
              <a:rPr lang="cs-CZ" dirty="0" smtClean="0"/>
              <a:t>, desítky instalací nad 1MW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Bez rizika závislosti investice na dotacích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Obnovitelný zdroj energie splňující budoucí 		</a:t>
            </a:r>
          </a:p>
          <a:p>
            <a:pPr algn="l"/>
            <a:r>
              <a:rPr lang="cs-CZ" dirty="0" smtClean="0"/>
              <a:t>     emisní limity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Zlepšení nakládaní s bioodpady ve městě</a:t>
            </a:r>
          </a:p>
          <a:p>
            <a:pPr algn="l"/>
            <a:r>
              <a:rPr lang="cs-CZ" dirty="0" smtClean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76" y="490705"/>
            <a:ext cx="1667839" cy="1633940"/>
          </a:xfrm>
          <a:prstGeom prst="rect">
            <a:avLst/>
          </a:prstGeom>
        </p:spPr>
      </p:pic>
      <p:pic>
        <p:nvPicPr>
          <p:cNvPr id="7" name="Obrázek 6" descr="C:\Users\vojtisek\PRÁCE\BRAND Energie\BnL\kotelna\27_2_bi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960069"/>
            <a:ext cx="3200400" cy="2124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6185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12900" y="528033"/>
            <a:ext cx="5104327" cy="77964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4400" dirty="0" smtClean="0"/>
              <a:t>Umístění zdroje tepla: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124645"/>
            <a:ext cx="9144000" cy="3670848"/>
          </a:xfrm>
        </p:spPr>
        <p:txBody>
          <a:bodyPr/>
          <a:lstStyle/>
          <a:p>
            <a:pPr algn="l"/>
            <a:r>
              <a:rPr lang="cs-CZ" dirty="0" smtClean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76" y="490705"/>
            <a:ext cx="1667839" cy="163394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81" y="2124645"/>
            <a:ext cx="4843502" cy="440895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787" y="2062449"/>
            <a:ext cx="4882137" cy="453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75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12900" y="528033"/>
            <a:ext cx="5104327" cy="77964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4400" dirty="0" smtClean="0"/>
              <a:t>Umístění zdroje tepla: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124645"/>
            <a:ext cx="9144000" cy="3670848"/>
          </a:xfrm>
        </p:spPr>
        <p:txBody>
          <a:bodyPr/>
          <a:lstStyle/>
          <a:p>
            <a:pPr algn="l"/>
            <a:r>
              <a:rPr lang="cs-CZ" dirty="0" smtClean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76" y="490705"/>
            <a:ext cx="1667839" cy="1633940"/>
          </a:xfrm>
          <a:prstGeom prst="rect">
            <a:avLst/>
          </a:prstGeom>
        </p:spPr>
      </p:pic>
      <p:pic>
        <p:nvPicPr>
          <p:cNvPr id="10" name="obrázek 1" descr="C:\Users\rebicek\Desktop\Privat\04-14.5.20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3070" y="2124645"/>
            <a:ext cx="7705859" cy="43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2259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12900" y="528033"/>
            <a:ext cx="5104327" cy="77964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4400" dirty="0" smtClean="0"/>
              <a:t>Nabízená cena tepla: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124645"/>
            <a:ext cx="9144000" cy="3670848"/>
          </a:xfrm>
        </p:spPr>
        <p:txBody>
          <a:bodyPr/>
          <a:lstStyle/>
          <a:p>
            <a:pPr algn="l"/>
            <a:r>
              <a:rPr lang="cs-CZ" dirty="0" smtClean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Nabízená cena tepla 405Kč/GJ bez DPH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Pronájem topných kanálů 30Kč/GJ bez DPH – splácení investice města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Celková cena pro koncového odběratele 435Kč/GJ bez DPH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Cena s DPH činí 500Kč/GJ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Cena tepla kalkulována dle metodiky ERÚ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76" y="490705"/>
            <a:ext cx="1667839" cy="1633940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05" y="4184528"/>
            <a:ext cx="3185795" cy="199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85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87142" y="1161428"/>
            <a:ext cx="5104327" cy="77964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4400" dirty="0" smtClean="0"/>
              <a:t>Tepelné zdroje provozované z biomasy: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537137"/>
            <a:ext cx="9144000" cy="3258355"/>
          </a:xfrm>
        </p:spPr>
        <p:txBody>
          <a:bodyPr/>
          <a:lstStyle/>
          <a:p>
            <a:pPr algn="l"/>
            <a:r>
              <a:rPr lang="cs-CZ" dirty="0" smtClean="0"/>
              <a:t>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Třebíč, Žatec, Dobruška, Žlutice, Trhové </a:t>
            </a:r>
            <a:r>
              <a:rPr lang="cs-CZ" dirty="0"/>
              <a:t>S</a:t>
            </a:r>
            <a:r>
              <a:rPr lang="cs-CZ" dirty="0" smtClean="0"/>
              <a:t>viny, Bystřice pod Pernštejnem, Horní Planá, Kutná Hora, Žlutice, Bechyně, Bouzov, Brno – Bystrc, Brumov – Bylnice, Pelhřimov, Plzeň, Jindřichův Hradec, Kašperské Hory a dalších více než 250 velkých		              zdrojů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76" y="490705"/>
            <a:ext cx="1667839" cy="1633940"/>
          </a:xfrm>
          <a:prstGeom prst="rect">
            <a:avLst/>
          </a:prstGeom>
        </p:spPr>
      </p:pic>
      <p:pic>
        <p:nvPicPr>
          <p:cNvPr id="7" name="obrázek 7" descr="C:\Users\Zuzana\Desktop\teplovodni-kotel-szdo-1mw-na-lesni-stepku[2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789" y="4143659"/>
            <a:ext cx="3185795" cy="224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6927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12900" y="528033"/>
            <a:ext cx="5104327" cy="77964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4400" dirty="0" smtClean="0"/>
              <a:t>Provoz: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305317"/>
            <a:ext cx="9144000" cy="3490175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4tis. </a:t>
            </a:r>
            <a:r>
              <a:rPr lang="cs-CZ" dirty="0"/>
              <a:t>t</a:t>
            </a:r>
            <a:r>
              <a:rPr lang="cs-CZ" dirty="0" smtClean="0"/>
              <a:t>un paliva = tři kamiony týdně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Popel = komunální odpad = 1 kontejner měsíčně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Plně automatický provoz, zakládání paliva jednou denně cca 1 hodina práce manipulátoru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Bezhlučný provoz kotelny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Úroveň emisí TZL pod 50mg/m3, spaliny ve formě vodní páry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76" y="490705"/>
            <a:ext cx="1667839" cy="163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811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336</Words>
  <Application>Microsoft Office PowerPoint</Application>
  <PresentationFormat>Širokoúhlá obrazovka</PresentationFormat>
  <Paragraphs>68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Brand Energie </vt:lpstr>
      <vt:lpstr> </vt:lpstr>
      <vt:lpstr> </vt:lpstr>
      <vt:lpstr> Výhody našeho řešení:</vt:lpstr>
      <vt:lpstr> Umístění zdroje tepla:</vt:lpstr>
      <vt:lpstr> Umístění zdroje tepla:</vt:lpstr>
      <vt:lpstr> Nabízená cena tepla:</vt:lpstr>
      <vt:lpstr> Tepelné zdroje provozované z biomasy:</vt:lpstr>
      <vt:lpstr> Provoz:</vt:lpstr>
      <vt:lpstr> Alternativní řešení:</vt:lpstr>
      <vt:lpstr> Děkujeme za vaši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Energie</dc:title>
  <dc:creator>Vojtíšek Miloš ml.</dc:creator>
  <cp:lastModifiedBy>Marek Řebíček</cp:lastModifiedBy>
  <cp:revision>16</cp:revision>
  <dcterms:created xsi:type="dcterms:W3CDTF">2015-02-11T14:44:19Z</dcterms:created>
  <dcterms:modified xsi:type="dcterms:W3CDTF">2015-02-12T10:22:43Z</dcterms:modified>
</cp:coreProperties>
</file>